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https://docs.google.com/spreadsheets/d/1DUF2isFWsqVSYhbaACYtbgcLi_YjDqpE3GLQIVgkKQg/edit#gid=69851113" TargetMode="External" Type="http://schemas.openxmlformats.org/officeDocument/2006/relationships/hyperlink"/><Relationship Id="rId12" Target="https://docs.google.com/spreadsheets/d/1DUF2isFWsqVSYhbaACYtbgcLi_YjDqpE3GLQIVgkKQg/edit#gid=69851113" TargetMode="External" Type="http://schemas.openxmlformats.org/officeDocument/2006/relationships/hyperlink"/><Relationship Id="rId13" Target="https://docs.google.com/spreadsheets/d/1DUF2isFWsqVSYhbaACYtbgcLi_YjDqpE3GLQIVgkKQg/edit#gid=69851113" TargetMode="External" Type="http://schemas.openxmlformats.org/officeDocument/2006/relationships/hyperlink"/><Relationship Id="rId14" Target="https://docs.google.com/spreadsheets/d/1DUF2isFWsqVSYhbaACYtbgcLi_YjDqpE3GLQIVgkKQg/edit#gid=69851113" TargetMode="External" Type="http://schemas.openxmlformats.org/officeDocument/2006/relationships/hyperlink"/><Relationship Id="rId15" Target="https://docs.google.com/spreadsheets/d/1DUF2isFWsqVSYhbaACYtbgcLi_YjDqpE3GLQIVgkKQg/edit#gid=69851113" TargetMode="External" Type="http://schemas.openxmlformats.org/officeDocument/2006/relationships/hyperlink"/><Relationship Id="rId16" Target="https://docs.google.com/spreadsheets/d/1DUF2isFWsqVSYhbaACYtbgcLi_YjDqpE3GLQIVgkKQg/edit#gid=69851113" TargetMode="External" Type="http://schemas.openxmlformats.org/officeDocument/2006/relationships/hyperlink"/><Relationship Id="rId17" Target="https://docs.google.com/spreadsheets/d/1DUF2isFWsqVSYhbaACYtbgcLi_YjDqpE3GLQIVgkKQg/edit#gid=69851113" TargetMode="External" Type="http://schemas.openxmlformats.org/officeDocument/2006/relationships/hyperlink"/><Relationship Id="rId18" Target="https://docs.google.com/spreadsheets/d/1DUF2isFWsqVSYhbaACYtbgcLi_YjDqpE3GLQIVgkKQg/edit#gid=69851113" TargetMode="External" Type="http://schemas.openxmlformats.org/officeDocument/2006/relationships/hyperlink"/><Relationship Id="rId19" Target="https://docs.google.com/spreadsheets/d/1DUF2isFWsqVSYhbaACYtbgcLi_YjDqpE3GLQIVgkKQg/edit#gid=69851113" TargetMode="External" Type="http://schemas.openxmlformats.org/officeDocument/2006/relationships/hyperlink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4468" y="2774841"/>
            <a:ext cx="10179064" cy="4432518"/>
            <a:chOff x="0" y="0"/>
            <a:chExt cx="13572085" cy="59100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572085" cy="396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15"/>
                </a:lnSpc>
              </a:pPr>
              <a:r>
                <a:rPr lang="en-US" sz="65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System informatyczny </a:t>
              </a:r>
            </a:p>
            <a:p>
              <a:pPr algn="ctr" marL="0" indent="0" lvl="0">
                <a:lnSpc>
                  <a:spcPts val="7815"/>
                </a:lnSpc>
              </a:pPr>
              <a:r>
                <a:rPr lang="en-US" sz="651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firmy bukmacherskiej „All/In”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407725" y="4626901"/>
              <a:ext cx="8756636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Jakub Sierocki, </a:t>
              </a:r>
            </a:p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Gabriel Ostrowski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52050" y="3400632"/>
            <a:ext cx="7558084" cy="7613454"/>
          </a:xfrm>
          <a:custGeom>
            <a:avLst/>
            <a:gdLst/>
            <a:ahLst/>
            <a:cxnLst/>
            <a:rect r="r" b="b" t="t" l="l"/>
            <a:pathLst>
              <a:path h="7613454" w="7558084">
                <a:moveTo>
                  <a:pt x="0" y="0"/>
                </a:moveTo>
                <a:lnTo>
                  <a:pt x="7558084" y="0"/>
                </a:lnTo>
                <a:lnTo>
                  <a:pt x="7558084" y="7613454"/>
                </a:lnTo>
                <a:lnTo>
                  <a:pt x="0" y="761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54573" y="962025"/>
            <a:ext cx="21047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UWM, ISI3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04316" y="2921996"/>
            <a:ext cx="5554984" cy="33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</a:pPr>
            <a:r>
              <a:rPr lang="en-US" sz="74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Formularz logowania użytkownika</a:t>
            </a:r>
          </a:p>
        </p:txBody>
      </p:sp>
      <p:sp>
        <p:nvSpPr>
          <p:cNvPr name="AutoShape 3" id="3"/>
          <p:cNvSpPr/>
          <p:nvPr/>
        </p:nvSpPr>
        <p:spPr>
          <a:xfrm>
            <a:off x="11508355" y="6635158"/>
            <a:ext cx="5808095" cy="0"/>
          </a:xfrm>
          <a:prstGeom prst="line">
            <a:avLst/>
          </a:prstGeom>
          <a:ln cap="flat" w="10477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8824" y="1541548"/>
            <a:ext cx="10652722" cy="7203903"/>
          </a:xfrm>
          <a:custGeom>
            <a:avLst/>
            <a:gdLst/>
            <a:ahLst/>
            <a:cxnLst/>
            <a:rect r="r" b="b" t="t" l="l"/>
            <a:pathLst>
              <a:path h="7203903" w="10652722">
                <a:moveTo>
                  <a:pt x="0" y="0"/>
                </a:moveTo>
                <a:lnTo>
                  <a:pt x="10652722" y="0"/>
                </a:lnTo>
                <a:lnTo>
                  <a:pt x="10652722" y="7203904"/>
                </a:lnTo>
                <a:lnTo>
                  <a:pt x="0" y="7203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408" y="1240144"/>
            <a:ext cx="11867386" cy="7698967"/>
          </a:xfrm>
          <a:custGeom>
            <a:avLst/>
            <a:gdLst/>
            <a:ahLst/>
            <a:cxnLst/>
            <a:rect r="r" b="b" t="t" l="l"/>
            <a:pathLst>
              <a:path h="7698967" w="11867386">
                <a:moveTo>
                  <a:pt x="0" y="0"/>
                </a:moveTo>
                <a:lnTo>
                  <a:pt x="11867386" y="0"/>
                </a:lnTo>
                <a:lnTo>
                  <a:pt x="11867386" y="7698967"/>
                </a:lnTo>
                <a:lnTo>
                  <a:pt x="0" y="769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2752593"/>
            <a:ext cx="4470364" cy="479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450"/>
              </a:lnSpc>
            </a:pPr>
            <a:r>
              <a:rPr lang="en-US" sz="7875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zakładów w sekcji “Sport”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2D2B2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90" y="1334383"/>
            <a:ext cx="11706942" cy="7594879"/>
          </a:xfrm>
          <a:custGeom>
            <a:avLst/>
            <a:gdLst/>
            <a:ahLst/>
            <a:cxnLst/>
            <a:rect r="r" b="b" t="t" l="l"/>
            <a:pathLst>
              <a:path h="7594879" w="11706942">
                <a:moveTo>
                  <a:pt x="0" y="0"/>
                </a:moveTo>
                <a:lnTo>
                  <a:pt x="11706942" y="0"/>
                </a:lnTo>
                <a:lnTo>
                  <a:pt x="11706942" y="7594879"/>
                </a:lnTo>
                <a:lnTo>
                  <a:pt x="0" y="759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800574"/>
            <a:ext cx="4470364" cy="26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</a:pPr>
            <a:r>
              <a:rPr lang="en-US" sz="5919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zakładów użytkownika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552187"/>
            <a:ext cx="11071485" cy="7182626"/>
          </a:xfrm>
          <a:custGeom>
            <a:avLst/>
            <a:gdLst/>
            <a:ahLst/>
            <a:cxnLst/>
            <a:rect r="r" b="b" t="t" l="l"/>
            <a:pathLst>
              <a:path h="7182626" w="11071485">
                <a:moveTo>
                  <a:pt x="0" y="0"/>
                </a:moveTo>
                <a:lnTo>
                  <a:pt x="11071485" y="0"/>
                </a:lnTo>
                <a:lnTo>
                  <a:pt x="11071485" y="7182626"/>
                </a:lnTo>
                <a:lnTo>
                  <a:pt x="0" y="7182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2541145"/>
            <a:ext cx="5554984" cy="411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gry losowej “Poker”</a:t>
            </a:r>
          </a:p>
        </p:txBody>
      </p:sp>
      <p:sp>
        <p:nvSpPr>
          <p:cNvPr name="AutoShape 4" id="4"/>
          <p:cNvSpPr/>
          <p:nvPr/>
        </p:nvSpPr>
        <p:spPr>
          <a:xfrm>
            <a:off x="11508355" y="7006484"/>
            <a:ext cx="5808095" cy="0"/>
          </a:xfrm>
          <a:prstGeom prst="line">
            <a:avLst/>
          </a:prstGeom>
          <a:ln cap="flat" w="104775">
            <a:solidFill>
              <a:srgbClr val="32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67705" y="4218040"/>
            <a:ext cx="7691595" cy="260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mobilny na Zakłady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33111" y="514350"/>
            <a:ext cx="5903843" cy="9258300"/>
          </a:xfrm>
          <a:custGeom>
            <a:avLst/>
            <a:gdLst/>
            <a:ahLst/>
            <a:cxnLst/>
            <a:rect r="r" b="b" t="t" l="l"/>
            <a:pathLst>
              <a:path h="9258300" w="5903843">
                <a:moveTo>
                  <a:pt x="0" y="0"/>
                </a:moveTo>
                <a:lnTo>
                  <a:pt x="5903843" y="0"/>
                </a:lnTo>
                <a:lnTo>
                  <a:pt x="590384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29787" y="577812"/>
            <a:ext cx="6058977" cy="9131376"/>
          </a:xfrm>
          <a:custGeom>
            <a:avLst/>
            <a:gdLst/>
            <a:ahLst/>
            <a:cxnLst/>
            <a:rect r="r" b="b" t="t" l="l"/>
            <a:pathLst>
              <a:path h="9131376" w="6058977">
                <a:moveTo>
                  <a:pt x="0" y="0"/>
                </a:moveTo>
                <a:lnTo>
                  <a:pt x="6058976" y="0"/>
                </a:lnTo>
                <a:lnTo>
                  <a:pt x="6058976" y="9131376"/>
                </a:lnTo>
                <a:lnTo>
                  <a:pt x="0" y="9131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Mobliny formularz logowania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51362" y="649140"/>
            <a:ext cx="5964320" cy="8988720"/>
          </a:xfrm>
          <a:custGeom>
            <a:avLst/>
            <a:gdLst/>
            <a:ahLst/>
            <a:cxnLst/>
            <a:rect r="r" b="b" t="t" l="l"/>
            <a:pathLst>
              <a:path h="8988720" w="5964320">
                <a:moveTo>
                  <a:pt x="0" y="0"/>
                </a:moveTo>
                <a:lnTo>
                  <a:pt x="5964320" y="0"/>
                </a:lnTo>
                <a:lnTo>
                  <a:pt x="5964320" y="8988720"/>
                </a:lnTo>
                <a:lnTo>
                  <a:pt x="0" y="8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Mobliny formularz rejestracji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07192" y="615987"/>
            <a:ext cx="5790624" cy="9055027"/>
          </a:xfrm>
          <a:custGeom>
            <a:avLst/>
            <a:gdLst/>
            <a:ahLst/>
            <a:cxnLst/>
            <a:rect r="r" b="b" t="t" l="l"/>
            <a:pathLst>
              <a:path h="9055027" w="5790624">
                <a:moveTo>
                  <a:pt x="0" y="0"/>
                </a:moveTo>
                <a:lnTo>
                  <a:pt x="5790624" y="0"/>
                </a:lnTo>
                <a:lnTo>
                  <a:pt x="5790624" y="9055026"/>
                </a:lnTo>
                <a:lnTo>
                  <a:pt x="0" y="905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3965793"/>
            <a:ext cx="7691595" cy="31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Mobilny w</a:t>
            </a: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idok zakładów użytkownika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36646" y="698240"/>
            <a:ext cx="5685423" cy="8890520"/>
          </a:xfrm>
          <a:custGeom>
            <a:avLst/>
            <a:gdLst/>
            <a:ahLst/>
            <a:cxnLst/>
            <a:rect r="r" b="b" t="t" l="l"/>
            <a:pathLst>
              <a:path h="8890520" w="5685423">
                <a:moveTo>
                  <a:pt x="0" y="0"/>
                </a:moveTo>
                <a:lnTo>
                  <a:pt x="5685423" y="0"/>
                </a:lnTo>
                <a:lnTo>
                  <a:pt x="5685423" y="8890520"/>
                </a:lnTo>
                <a:lnTo>
                  <a:pt x="0" y="8890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7705" y="4484873"/>
            <a:ext cx="7691595" cy="20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1"/>
              </a:lnSpc>
            </a:pP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Mobilny w</a:t>
            </a:r>
            <a:r>
              <a:rPr lang="en-US" sz="68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idok gry losowej “Poker”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06478" y="401378"/>
            <a:ext cx="18300700" cy="7130656"/>
            <a:chOff x="0" y="0"/>
            <a:chExt cx="4819937" cy="18780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938" cy="1878033"/>
            </a:xfrm>
            <a:custGeom>
              <a:avLst/>
              <a:gdLst/>
              <a:ahLst/>
              <a:cxnLst/>
              <a:rect r="r" b="b" t="t" l="l"/>
              <a:pathLst>
                <a:path h="1878033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1878033"/>
                  </a:lnTo>
                  <a:lnTo>
                    <a:pt x="0" y="18780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9937" cy="193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-13331"/>
            <a:ext cx="8093276" cy="9271631"/>
            <a:chOff x="0" y="0"/>
            <a:chExt cx="3130550" cy="35863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3586348"/>
            </a:xfrm>
            <a:custGeom>
              <a:avLst/>
              <a:gdLst/>
              <a:ahLst/>
              <a:cxnLst/>
              <a:rect r="r" b="b" t="t" l="l"/>
              <a:pathLst>
                <a:path h="3586348" w="3130550">
                  <a:moveTo>
                    <a:pt x="0" y="1123950"/>
                  </a:moveTo>
                  <a:lnTo>
                    <a:pt x="0" y="3586348"/>
                  </a:lnTo>
                  <a:lnTo>
                    <a:pt x="3130550" y="358634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04466" y="331612"/>
            <a:ext cx="2976711" cy="2976700"/>
            <a:chOff x="0" y="0"/>
            <a:chExt cx="6350025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31" t="0" r="-2493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04466" y="3655150"/>
            <a:ext cx="2976711" cy="2976700"/>
            <a:chOff x="0" y="0"/>
            <a:chExt cx="6350025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49999" t="0" r="-4999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04466" y="6978688"/>
            <a:ext cx="2976711" cy="2976700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12499" t="0" r="-1249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13352" y="4102067"/>
            <a:ext cx="5809823" cy="2691852"/>
            <a:chOff x="0" y="0"/>
            <a:chExt cx="7746430" cy="358913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Wnioski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87201"/>
              <a:ext cx="7746430" cy="2901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5" tooltip="https://docs.google.com/spreadsheets/d/1DUF2isFWsqVSYhbaACYtbgcLi_YjDqpE3GLQIVgkKQg/edit#gid=69851113"/>
                </a:rPr>
                <a:t>System znacząco poprawia efektywność operacyjną zakładu dzięki automatyzacji procesów i przejrzystym interfejsom.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https://docs.google.com/spreadsheets/d/1DUF2isFWsqVSYhbaACYtbgcLi_YjDqpE3GLQIVgkKQg/edit#gid=69851113"/>
                </a:rPr>
                <a:t>Innowacje, takie jak dynamiczne ustalanie kursów i gry z transmisją live, zwiększają zaangażowanie klientów.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7" tooltip="https://docs.google.com/spreadsheets/d/1DUF2isFWsqVSYhbaACYtbgcLi_YjDqpE3GLQIVgkKQg/edit#gid=69851113"/>
                </a:rPr>
                <a:t>Projekt pozwala na szybkie skalowanie i dostosowanie do zmieniającego się rynku (np. integracja nowych metod płatności lub typów wydarzeń).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docs.google.com/spreadsheets/d/1DUF2isFWsqVSYhbaACYtbgcLi_YjDqpE3GLQIVgkKQg/edit#gid=69851113"/>
                </a:rPr>
                <a:t>Dzięki podziałowi ról i zdefiniowanym scenariuszom użytkowania, system może być łatwo zarządzany przez różne grupy użytkowników (klienci, traderzy, admini, krupierzy).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13352" y="719130"/>
            <a:ext cx="5809823" cy="2810650"/>
            <a:chOff x="0" y="0"/>
            <a:chExt cx="7746430" cy="374753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Podsumowanie projektu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45599"/>
              <a:ext cx="7746430" cy="2901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9" tooltip="https://docs.google.com/spreadsheets/d/1DUF2isFWsqVSYhbaACYtbgcLi_YjDqpE3GLQIVgkKQg/edit#gid=69851113"/>
                </a:rPr>
                <a:t>Stworzony system informatyczny „All/In” to kompleksowe rozwiązanie dla branży zakładów bukmacherskich i gier losowych.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docs.google.com/spreadsheets/d/1DUF2isFWsqVSYhbaACYtbgcLi_YjDqpE3GLQIVgkKQg/edit#gid=69851113"/>
                </a:rPr>
                <a:t>Platforma obsługuje pełny cykl działania: od rejestracji użytkownika, przez obstawianie, grę losową, po wypłatę wygranych.</a:t>
              </a:r>
            </a:p>
            <a:p>
              <a:pPr algn="l">
                <a:lnSpc>
                  <a:spcPts val="1790"/>
                </a:lnSpc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1" tooltip="https://docs.google.com/spreadsheets/d/1DUF2isFWsqVSYhbaACYtbgcLi_YjDqpE3GLQIVgkKQg/edit#gid=69851113"/>
                </a:rPr>
                <a:t>Projekt zawiera: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2" tooltip="https://docs.google.com/spreadsheets/d/1DUF2isFWsqVSYhbaACYtbgcLi_YjDqpE3GLQIVgkKQg/edit#gid=69851113"/>
                </a:rPr>
                <a:t>interfejs webowy i mobilny,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3" tooltip="https://docs.google.com/spreadsheets/d/1DUF2isFWsqVSYhbaACYtbgcLi_YjDqpE3GLQIVgkKQg/edit#gid=69851113"/>
                </a:rPr>
                <a:t>bazę danych SQL,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4" tooltip="https://docs.google.com/spreadsheets/d/1DUF2isFWsqVSYhbaACYtbgcLi_YjDqpE3GLQIVgkKQg/edit#gid=69851113"/>
                </a:rPr>
                <a:t>algorytmy obliczające kursy automatycznie,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5" tooltip="https://docs.google.com/spreadsheets/d/1DUF2isFWsqVSYhbaACYtbgcLi_YjDqpE3GLQIVgkKQg/edit#gid=69851113"/>
                </a:rPr>
                <a:t>integrację z płatnościami online.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13352" y="7366206"/>
            <a:ext cx="5809823" cy="2154609"/>
            <a:chOff x="0" y="0"/>
            <a:chExt cx="7746430" cy="287281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7746430" cy="53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</a:pPr>
              <a:r>
                <a:rPr lang="en-US" b="true" sz="272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🔍 Potencjalne kierunki rozwoju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45599"/>
              <a:ext cx="7746430" cy="202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6" tooltip="https://docs.google.com/spreadsheets/d/1DUF2isFWsqVSYhbaACYtbgcLi_YjDqpE3GLQIVgkKQg/edit#gid=69851113"/>
                </a:rPr>
                <a:t>Rozbudowa o system lojalnościowy i personalizację oferty.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7" tooltip="https://docs.google.com/spreadsheets/d/1DUF2isFWsqVSYhbaACYtbgcLi_YjDqpE3GLQIVgkKQg/edit#gid=69851113"/>
                </a:rPr>
                <a:t>Wprowadzenie elementów sztucznej inteligencji do analizy zakładów i rekomendacji.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8" tooltip="https://docs.google.com/spreadsheets/d/1DUF2isFWsqVSYhbaACYtbgcLi_YjDqpE3GLQIVgkKQg/edit#gid=69851113"/>
                </a:rPr>
                <a:t>Implementacja dodatkowych metod uwierzytelniania (np. logowanie biometryczne).</a:t>
              </a:r>
            </a:p>
            <a:p>
              <a:pPr algn="l" marL="297405" indent="-148703" lvl="1">
                <a:lnSpc>
                  <a:spcPts val="1790"/>
                </a:lnSpc>
                <a:buFont typeface="Arial"/>
                <a:buChar char="•"/>
              </a:pPr>
              <a:r>
                <a:rPr lang="en-US" sz="13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9" tooltip="https://docs.google.com/spreadsheets/d/1DUF2isFWsqVSYhbaACYtbgcLi_YjDqpE3GLQIVgkKQg/edit#gid=69851113"/>
                </a:rPr>
                <a:t>Możliwość współpracy z firmami esportowymi oraz streamerami do promocji gier live.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02550" y="4437238"/>
            <a:ext cx="6621535" cy="194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b="true" sz="6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Podsumowanie i wnioski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32500" cy="4113907"/>
            <a:chOff x="0" y="0"/>
            <a:chExt cx="119186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1864" cy="812800"/>
            </a:xfrm>
            <a:custGeom>
              <a:avLst/>
              <a:gdLst/>
              <a:ahLst/>
              <a:cxnLst/>
              <a:rect r="r" b="b" t="t" l="l"/>
              <a:pathLst>
                <a:path h="812800" w="1191864">
                  <a:moveTo>
                    <a:pt x="0" y="0"/>
                  </a:moveTo>
                  <a:lnTo>
                    <a:pt x="1191864" y="0"/>
                  </a:lnTo>
                  <a:lnTo>
                    <a:pt x="11918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00" t="0" r="-11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43625" y="0"/>
            <a:ext cx="6032500" cy="4113907"/>
            <a:chOff x="0" y="0"/>
            <a:chExt cx="119186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1864" cy="812800"/>
            </a:xfrm>
            <a:custGeom>
              <a:avLst/>
              <a:gdLst/>
              <a:ahLst/>
              <a:cxnLst/>
              <a:rect r="r" b="b" t="t" l="l"/>
              <a:pathLst>
                <a:path h="812800" w="1191864">
                  <a:moveTo>
                    <a:pt x="0" y="0"/>
                  </a:moveTo>
                  <a:lnTo>
                    <a:pt x="1191864" y="0"/>
                  </a:lnTo>
                  <a:lnTo>
                    <a:pt x="11918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100" t="0" r="-11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87250" y="0"/>
            <a:ext cx="6000750" cy="4113907"/>
            <a:chOff x="0" y="0"/>
            <a:chExt cx="118559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5591" cy="812800"/>
            </a:xfrm>
            <a:custGeom>
              <a:avLst/>
              <a:gdLst/>
              <a:ahLst/>
              <a:cxnLst/>
              <a:rect r="r" b="b" t="t" l="l"/>
              <a:pathLst>
                <a:path h="812800" w="1185591">
                  <a:moveTo>
                    <a:pt x="0" y="0"/>
                  </a:moveTo>
                  <a:lnTo>
                    <a:pt x="1185591" y="0"/>
                  </a:lnTo>
                  <a:lnTo>
                    <a:pt x="11855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8556" t="0" r="-1855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2940" y="5732075"/>
            <a:ext cx="5193470" cy="1540201"/>
            <a:chOff x="0" y="0"/>
            <a:chExt cx="6924627" cy="20536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6924627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tooltip="https://docs.google.com/spreadsheets/d/1DUF2isFWsqVSYhbaACYtbgcLi_YjDqpE3GLQIVgkKQg/edit#gid=69851113"/>
                </a:rPr>
                <a:t>Co </a:t>
              </a:r>
              <a:r>
                <a:rPr lang="en-US" b="true" sz="3200" u="non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rozwiązujemy?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60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https://docs.google.com/spreadsheets/d/1DUF2isFWsqVSYhbaACYtbgcLi_YjDqpE3GLQIVgkKQg/edit#gid=69851113"/>
                </a:rPr>
                <a:t>Brak zintegrowanego systemu do obsługi zakładów i gier losowych.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80307" y="5732075"/>
            <a:ext cx="5193470" cy="1540201"/>
            <a:chOff x="0" y="0"/>
            <a:chExt cx="6924627" cy="205360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6924627" cy="745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tooltip="https://docs.google.com/spreadsheets/d/1DUF2isFWsqVSYhbaACYtbgcLi_YjDqpE3GLQIVgkKQg/edit#gid=69851113"/>
                </a:rPr>
                <a:t>Dla kogo jest ten system?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160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docs.google.com/spreadsheets/d/1DUF2isFWsqVSYhbaACYtbgcLi_YjDqpE3GLQIVgkKQg/edit#gid=69851113"/>
                </a:rPr>
                <a:t>Dla klientów, traderów, krupierów i administratorów.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93340" y="5732075"/>
            <a:ext cx="5193470" cy="2149801"/>
            <a:chOff x="0" y="0"/>
            <a:chExt cx="6924627" cy="286640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6924627" cy="1558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tooltip="https://docs.google.com/spreadsheets/d/1DUF2isFWsqVSYhbaACYtbgcLi_YjDqpE3GLQIVgkKQg/edit#gid=69851113"/>
                </a:rPr>
                <a:t>Dlaczego warto wdrożyć ten system?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28811"/>
              <a:ext cx="6924627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  <a:spcBef>
                  <a:spcPct val="0"/>
                </a:spcBef>
              </a:pPr>
              <a:r>
                <a:rPr lang="en-US" sz="2199" u="sng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docs.google.com/spreadsheets/d/1DUF2isFWsqVSYhbaACYtbgcLi_YjDqpE3GLQIVgkKQg/edit#gid=69851113"/>
                </a:rPr>
                <a:t>Ułatwia obsługę i automatyzuje procesy obstawiania, gry i wypłat.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31" t="0" r="-2493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09065" y="795599"/>
            <a:ext cx="6650235" cy="8630623"/>
            <a:chOff x="0" y="0"/>
            <a:chExt cx="8866980" cy="115074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866980" cy="487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Dziękujemy za uwagę</a:t>
              </a:r>
            </a:p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Projekt „All/In” to kompleksowe, nowoczesne rozwiązanie dla firmy bukmacherskiej.</a:t>
              </a:r>
            </a:p>
            <a:p>
              <a:pPr algn="l" marL="0" indent="0" lvl="0">
                <a:lnSpc>
                  <a:spcPts val="3646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Stworzyliśmy system uwzględniający potrzeby różnych użytkowników i możliwości dalszego rozwoju.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6175" y="5449698"/>
              <a:ext cx="8820805" cy="129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0"/>
                </a:lnSpc>
              </a:pPr>
              <a:r>
                <a:rPr lang="en-US" b="true" sz="303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 chęcią odpowiemy na wszelkie pytania dotyczące projektu.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43430"/>
              <a:ext cx="8866980" cy="3764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Informacja końcowa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Autorzy: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Jakub Sierocki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Gabriel Ostrowski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Miejsce i data: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Olsztyn, marzec -czerwiec 2025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Narzędzia i technologie użyte przy projekcie: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Axure RP, draw.io, MySQL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Canva 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Źródła:</a:t>
              </a:r>
            </a:p>
            <a:p>
              <a:pPr algn="l" marL="0" indent="0" lvl="0">
                <a:lnSpc>
                  <a:spcPts val="2026"/>
                </a:lnSpc>
              </a:pPr>
              <a:r>
                <a:rPr lang="en-US" b="true" sz="155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Materiały z ćwiczeń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7136616"/>
              <a:ext cx="8866980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54678" cy="10287000"/>
            <a:chOff x="0" y="0"/>
            <a:chExt cx="812800" cy="120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02252"/>
            </a:xfrm>
            <a:custGeom>
              <a:avLst/>
              <a:gdLst/>
              <a:ahLst/>
              <a:cxnLst/>
              <a:rect r="r" b="b" t="t" l="l"/>
              <a:pathLst>
                <a:path h="12022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02252"/>
                  </a:lnTo>
                  <a:lnTo>
                    <a:pt x="0" y="1202252"/>
                  </a:lnTo>
                  <a:close/>
                </a:path>
              </a:pathLst>
            </a:custGeom>
            <a:blipFill>
              <a:blip r:embed="rId2"/>
              <a:stretch>
                <a:fillRect l="-61214" t="0" r="-6121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40340" y="1059952"/>
            <a:ext cx="7765917" cy="70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26"/>
              </a:lnSpc>
            </a:pPr>
            <a:r>
              <a:rPr lang="en-US" b="true" sz="51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Pomysł na rozwiązanie</a:t>
            </a:r>
          </a:p>
        </p:txBody>
      </p:sp>
      <p:sp>
        <p:nvSpPr>
          <p:cNvPr name="AutoShape 5" id="5"/>
          <p:cNvSpPr/>
          <p:nvPr/>
        </p:nvSpPr>
        <p:spPr>
          <a:xfrm>
            <a:off x="8240340" y="2931164"/>
            <a:ext cx="81065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240340" y="3740789"/>
            <a:ext cx="7340874" cy="1227813"/>
            <a:chOff x="0" y="0"/>
            <a:chExt cx="9787832" cy="16370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787832" cy="53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6"/>
                </a:lnSpc>
              </a:pPr>
              <a:r>
                <a:rPr lang="en-US" b="true" sz="246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Opis systemu: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8505"/>
              <a:ext cx="9787832" cy="758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Obsługa zakładów bukmacherskich online i stacjonarnie.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Prowadzenie gier losowych na żywo.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40340" y="5470890"/>
            <a:ext cx="7340874" cy="1817701"/>
            <a:chOff x="0" y="0"/>
            <a:chExt cx="9787832" cy="24236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787832" cy="54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Kluczowe funkcjonalności: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77447"/>
              <a:ext cx="9787832" cy="1546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Rejestracja i logowanie.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Obstawianie, gra, wypłaty.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Zarządzanie kursami.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Integracja z płatnościami.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40340" y="7585440"/>
            <a:ext cx="7340874" cy="2113042"/>
            <a:chOff x="0" y="0"/>
            <a:chExt cx="9787832" cy="28173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787832" cy="54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Innowacje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77447"/>
              <a:ext cx="9787832" cy="193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Automatyczne ustalanie kursów na podstawie danych i algorytmów.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Transmisje gier losowych prowadzone na żywo z opcją interakcji.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Dynamiczne zarządzanie zakładami w czasie rzeczywistym.</a:t>
              </a:r>
            </a:p>
            <a:p>
              <a:pPr algn="l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Wersja mobilna z uproszczonym interfejsem i powiadomieniami.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7496" y="3443887"/>
            <a:ext cx="9344388" cy="5412270"/>
          </a:xfrm>
          <a:custGeom>
            <a:avLst/>
            <a:gdLst/>
            <a:ahLst/>
            <a:cxnLst/>
            <a:rect r="r" b="b" t="t" l="l"/>
            <a:pathLst>
              <a:path h="5412270" w="9344388">
                <a:moveTo>
                  <a:pt x="0" y="0"/>
                </a:moveTo>
                <a:lnTo>
                  <a:pt x="9344389" y="0"/>
                </a:lnTo>
                <a:lnTo>
                  <a:pt x="9344389" y="5412269"/>
                </a:lnTo>
                <a:lnTo>
                  <a:pt x="0" y="541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0799" y="1671534"/>
            <a:ext cx="7768719" cy="23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Architektura systemu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00799" y="5316925"/>
            <a:ext cx="11765401" cy="2279763"/>
            <a:chOff x="0" y="0"/>
            <a:chExt cx="15687202" cy="30396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23860"/>
              <a:ext cx="15687202" cy="1715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HTML/CSS/JavaScript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SQL (baza danych)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Integracja z PayPal, Blik, Visa, MasterCard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6603" y="-57150"/>
              <a:ext cx="15650599" cy="666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Technologie: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1828251" y="4652729"/>
            <a:ext cx="5122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665748" y="2902631"/>
            <a:ext cx="3800905" cy="42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Kontekstowy diagram PU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85349" y="712327"/>
            <a:ext cx="12589899" cy="8405080"/>
          </a:xfrm>
          <a:custGeom>
            <a:avLst/>
            <a:gdLst/>
            <a:ahLst/>
            <a:cxnLst/>
            <a:rect r="r" b="b" t="t" l="l"/>
            <a:pathLst>
              <a:path h="8405080" w="12589899">
                <a:moveTo>
                  <a:pt x="0" y="0"/>
                </a:moveTo>
                <a:lnTo>
                  <a:pt x="12589898" y="0"/>
                </a:lnTo>
                <a:lnTo>
                  <a:pt x="12589898" y="8405080"/>
                </a:lnTo>
                <a:lnTo>
                  <a:pt x="0" y="840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" t="0" r="-10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5247" y="4857717"/>
            <a:ext cx="3841153" cy="51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Diagram PU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67369" y="393173"/>
            <a:ext cx="10704961" cy="9500653"/>
          </a:xfrm>
          <a:custGeom>
            <a:avLst/>
            <a:gdLst/>
            <a:ahLst/>
            <a:cxnLst/>
            <a:rect r="r" b="b" t="t" l="l"/>
            <a:pathLst>
              <a:path h="9500653" w="10704961">
                <a:moveTo>
                  <a:pt x="0" y="0"/>
                </a:moveTo>
                <a:lnTo>
                  <a:pt x="10704962" y="0"/>
                </a:lnTo>
                <a:lnTo>
                  <a:pt x="10704962" y="9500654"/>
                </a:lnTo>
                <a:lnTo>
                  <a:pt x="0" y="950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5247" y="4857717"/>
            <a:ext cx="3841153" cy="51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bazy danych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411" y="2363810"/>
            <a:ext cx="7261733" cy="5716996"/>
            <a:chOff x="0" y="0"/>
            <a:chExt cx="3730237" cy="2936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0237" cy="2936730"/>
            </a:xfrm>
            <a:custGeom>
              <a:avLst/>
              <a:gdLst/>
              <a:ahLst/>
              <a:cxnLst/>
              <a:rect r="r" b="b" t="t" l="l"/>
              <a:pathLst>
                <a:path h="2936730" w="3730237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66012" y="1896318"/>
            <a:ext cx="10914916" cy="7025173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0" t="-1855" r="0" b="-185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637072"/>
            <a:ext cx="5878448" cy="6685099"/>
            <a:chOff x="0" y="0"/>
            <a:chExt cx="7837930" cy="89134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837930" cy="251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92"/>
                </a:lnSpc>
              </a:pPr>
              <a:r>
                <a:rPr lang="en-US" sz="624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Interfejsy i idee projektowe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23160"/>
              <a:ext cx="7837930" cy="6090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0"/>
                </a:lnSpc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UI/UX: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Przejrzysty układ: lista wydarzeń, panel zakładów, transmisja live.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Prosty dostęp do funkcji: rejestracja, logowanie, obstawianie, wypłaty.</a:t>
              </a:r>
            </a:p>
            <a:p>
              <a:pPr algn="l" marL="0" indent="0" lvl="0">
                <a:lnSpc>
                  <a:spcPts val="2830"/>
                </a:lnSpc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Idee projektowe: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Prostota i intuicyjność działania.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Szybka aktualizacja kursów i wyników (maks. 10 sekund).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Wersja responsywna na urządzenia mobilne.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Bezpieczeństwo danych użytkowników.</a:t>
              </a:r>
            </a:p>
            <a:p>
              <a:pPr algn="l" marL="470104" indent="-235052" lvl="1">
                <a:lnSpc>
                  <a:spcPts val="2830"/>
                </a:lnSpc>
                <a:buFont typeface="Arial"/>
                <a:buChar char="•"/>
              </a:pPr>
              <a:r>
                <a:rPr lang="en-US" sz="21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Rozdzielenie ról i uprawnień.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47186" y="4182435"/>
            <a:ext cx="5389673" cy="192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7"/>
              </a:lnSpc>
            </a:pPr>
            <a:r>
              <a:rPr lang="en-US" sz="6306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Widok główny systemu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1647186" y="3410512"/>
            <a:ext cx="2345608" cy="64145"/>
          </a:xfrm>
          <a:prstGeom prst="rect">
            <a:avLst/>
          </a:prstGeom>
          <a:solidFill>
            <a:srgbClr val="25252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81360" y="1336288"/>
            <a:ext cx="11218304" cy="7614424"/>
          </a:xfrm>
          <a:custGeom>
            <a:avLst/>
            <a:gdLst/>
            <a:ahLst/>
            <a:cxnLst/>
            <a:rect r="r" b="b" t="t" l="l"/>
            <a:pathLst>
              <a:path h="7614424" w="11218304">
                <a:moveTo>
                  <a:pt x="0" y="0"/>
                </a:moveTo>
                <a:lnTo>
                  <a:pt x="11218304" y="0"/>
                </a:lnTo>
                <a:lnTo>
                  <a:pt x="11218304" y="7614424"/>
                </a:lnTo>
                <a:lnTo>
                  <a:pt x="0" y="7614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755925"/>
            <a:ext cx="10138099" cy="6775150"/>
          </a:xfrm>
          <a:custGeom>
            <a:avLst/>
            <a:gdLst/>
            <a:ahLst/>
            <a:cxnLst/>
            <a:rect r="r" b="b" t="t" l="l"/>
            <a:pathLst>
              <a:path h="6775150" w="10138099">
                <a:moveTo>
                  <a:pt x="0" y="0"/>
                </a:moveTo>
                <a:lnTo>
                  <a:pt x="10138099" y="0"/>
                </a:lnTo>
                <a:lnTo>
                  <a:pt x="10138099" y="6775150"/>
                </a:lnTo>
                <a:lnTo>
                  <a:pt x="0" y="677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" t="0" r="-1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2921996"/>
            <a:ext cx="5554984" cy="33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</a:pPr>
            <a:r>
              <a:rPr lang="en-US" sz="74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Formularz rejestracji użytkownika</a:t>
            </a:r>
          </a:p>
        </p:txBody>
      </p:sp>
      <p:sp>
        <p:nvSpPr>
          <p:cNvPr name="AutoShape 4" id="4"/>
          <p:cNvSpPr/>
          <p:nvPr/>
        </p:nvSpPr>
        <p:spPr>
          <a:xfrm>
            <a:off x="11508355" y="6635158"/>
            <a:ext cx="5808095" cy="0"/>
          </a:xfrm>
          <a:prstGeom prst="line">
            <a:avLst/>
          </a:prstGeom>
          <a:ln cap="flat" w="10477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DAGpMn2FeMQ</dc:identifier>
  <dcterms:modified xsi:type="dcterms:W3CDTF">2011-08-01T06:04:30Z</dcterms:modified>
  <cp:revision>1</cp:revision>
  <dc:title>Group Project</dc:title>
</cp:coreProperties>
</file>